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2" r:id="rId3"/>
    <p:sldId id="264" r:id="rId4"/>
    <p:sldId id="257" r:id="rId5"/>
    <p:sldId id="258" r:id="rId6"/>
    <p:sldId id="259" r:id="rId7"/>
    <p:sldId id="260" r:id="rId8"/>
    <p:sldId id="261" r:id="rId9"/>
    <p:sldId id="263"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94394" autoAdjust="0"/>
  </p:normalViewPr>
  <p:slideViewPr>
    <p:cSldViewPr>
      <p:cViewPr varScale="1">
        <p:scale>
          <a:sx n="110" d="100"/>
          <a:sy n="110" d="100"/>
        </p:scale>
        <p:origin x="-166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27.02.2023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27.02.2023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27.02.2023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27.02.2023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27.02.2023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27.02.2023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27.02.2023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27.02.2023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27.02.2023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ru-RU" smtClean="0"/>
              <a:t>Образец заголовка</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27.02.2023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304800" y="381000"/>
            <a:ext cx="7772400" cy="494284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B4C71EC6-210F-42DE-9C53-41977AD35B3D}" type="datetimeFigureOut">
              <a:rPr lang="ru-RU" smtClean="0"/>
              <a:t>27.02.2023</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19B0651-EE4F-4900-A07F-96A6BFA9D0F0}" type="slidenum">
              <a:rPr lang="ru-RU" smtClean="0"/>
              <a:t>‹#›</a:t>
            </a:fld>
            <a:endParaRPr lang="ru-RU"/>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ru-RU"/>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4C71EC6-210F-42DE-9C53-41977AD35B3D}" type="datetimeFigureOut">
              <a:rPr lang="ru-RU" smtClean="0"/>
              <a:t>27.02.2023</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548680"/>
            <a:ext cx="7543800" cy="2593975"/>
          </a:xfrm>
        </p:spPr>
        <p:txBody>
          <a:bodyPr/>
          <a:lstStyle/>
          <a:p>
            <a:pPr algn="ctr"/>
            <a:r>
              <a:rPr lang="ru-RU" sz="4800" dirty="0" smtClean="0"/>
              <a:t/>
            </a:r>
            <a:br>
              <a:rPr lang="ru-RU" sz="4800" dirty="0" smtClean="0"/>
            </a:br>
            <a:r>
              <a:rPr lang="ru-RU" sz="4800" dirty="0"/>
              <a:t/>
            </a:r>
            <a:br>
              <a:rPr lang="ru-RU" sz="4800" dirty="0"/>
            </a:br>
            <a:r>
              <a:rPr lang="ru-RU" sz="1600" dirty="0" smtClean="0">
                <a:solidFill>
                  <a:schemeClr val="tx1"/>
                </a:solidFill>
              </a:rPr>
              <a:t>Муниципальное общеобразовательное учреждение Першинская основная школа </a:t>
            </a:r>
            <a:r>
              <a:rPr lang="ru-RU" sz="1600" dirty="0" err="1" smtClean="0">
                <a:solidFill>
                  <a:schemeClr val="tx1"/>
                </a:solidFill>
              </a:rPr>
              <a:t>Тутаевского</a:t>
            </a:r>
            <a:r>
              <a:rPr lang="ru-RU" sz="1600" dirty="0" smtClean="0">
                <a:solidFill>
                  <a:schemeClr val="tx1"/>
                </a:solidFill>
              </a:rPr>
              <a:t> муниципального района</a:t>
            </a:r>
            <a:r>
              <a:rPr lang="ru-RU" sz="4800" dirty="0" smtClean="0">
                <a:solidFill>
                  <a:schemeClr val="tx1"/>
                </a:solidFill>
              </a:rPr>
              <a:t/>
            </a:r>
            <a:br>
              <a:rPr lang="ru-RU" sz="4800" dirty="0" smtClean="0">
                <a:solidFill>
                  <a:schemeClr val="tx1"/>
                </a:solidFill>
              </a:rPr>
            </a:br>
            <a:r>
              <a:rPr lang="ru-RU" sz="4800" dirty="0" smtClean="0"/>
              <a:t>Ученики в управляющем совете школы: реальная деятельность</a:t>
            </a:r>
            <a:endParaRPr lang="ru-RU" sz="4800" dirty="0"/>
          </a:p>
        </p:txBody>
      </p:sp>
      <p:pic>
        <p:nvPicPr>
          <p:cNvPr id="1026" name="Picture 2" descr="C:\Users\Admin\Desktop\апапап\IMG_46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3393396"/>
            <a:ext cx="4104456" cy="3078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04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smtClean="0"/>
              <a:t>В </a:t>
            </a:r>
            <a:r>
              <a:rPr lang="ru-RU" dirty="0"/>
              <a:t>2009 году в нашей школе был создан Управляющий </a:t>
            </a:r>
            <a:r>
              <a:rPr lang="ru-RU" dirty="0" smtClean="0"/>
              <a:t>совет школьников, </a:t>
            </a:r>
            <a:r>
              <a:rPr lang="ru-RU" dirty="0"/>
              <a:t>в состав которого </a:t>
            </a:r>
            <a:r>
              <a:rPr lang="ru-RU" dirty="0" smtClean="0"/>
              <a:t>входили один школьник – управляющий из 9 класса и два его помощника из 8 классов. Школьник-управляющий из 9 класса всегда являлся наставников для учеников 8 класса. </a:t>
            </a:r>
          </a:p>
          <a:p>
            <a:r>
              <a:rPr lang="ru-RU" dirty="0" smtClean="0"/>
              <a:t>В 2022 году для Управляющего совета школы была придумана эмблема.</a:t>
            </a:r>
            <a:endParaRPr lang="ru-RU"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4149080"/>
            <a:ext cx="3096343" cy="2322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4149080"/>
            <a:ext cx="3200009" cy="2405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0968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Работа Управляющего совета :</a:t>
            </a:r>
            <a:endParaRPr lang="ru-RU" dirty="0"/>
          </a:p>
        </p:txBody>
      </p:sp>
      <p:sp>
        <p:nvSpPr>
          <p:cNvPr id="4" name="Овал 3"/>
          <p:cNvSpPr/>
          <p:nvPr/>
        </p:nvSpPr>
        <p:spPr>
          <a:xfrm>
            <a:off x="3195030" y="1688682"/>
            <a:ext cx="2385082" cy="130826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b="1" dirty="0" smtClean="0">
                <a:ln w="12700">
                  <a:solidFill>
                    <a:schemeClr val="tx2">
                      <a:satMod val="155000"/>
                    </a:schemeClr>
                  </a:solidFill>
                  <a:prstDash val="solid"/>
                </a:ln>
                <a:solidFill>
                  <a:schemeClr val="tx2">
                    <a:lumMod val="50000"/>
                  </a:schemeClr>
                </a:solidFill>
                <a:effectLst>
                  <a:outerShdw blurRad="41275" dist="20320" dir="1800000" algn="tl" rotWithShape="0">
                    <a:srgbClr val="000000">
                      <a:alpha val="40000"/>
                    </a:srgbClr>
                  </a:outerShdw>
                </a:effectLst>
              </a:rPr>
              <a:t>Школьник-управляющий</a:t>
            </a:r>
            <a:endParaRPr lang="ru-RU" b="1" dirty="0">
              <a:ln w="12700">
                <a:solidFill>
                  <a:schemeClr val="tx2">
                    <a:satMod val="155000"/>
                  </a:schemeClr>
                </a:solidFill>
                <a:prstDash val="solid"/>
              </a:ln>
              <a:solidFill>
                <a:schemeClr val="tx2">
                  <a:lumMod val="50000"/>
                </a:schemeClr>
              </a:solidFill>
              <a:effectLst>
                <a:outerShdw blurRad="41275" dist="20320" dir="1800000" algn="tl" rotWithShape="0">
                  <a:srgbClr val="000000">
                    <a:alpha val="40000"/>
                  </a:srgbClr>
                </a:outerShdw>
              </a:effectLst>
            </a:endParaRPr>
          </a:p>
        </p:txBody>
      </p:sp>
      <p:sp>
        <p:nvSpPr>
          <p:cNvPr id="5" name="Овал 4"/>
          <p:cNvSpPr/>
          <p:nvPr/>
        </p:nvSpPr>
        <p:spPr>
          <a:xfrm>
            <a:off x="1187624" y="2924944"/>
            <a:ext cx="2376264" cy="10441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2700">
                  <a:solidFill>
                    <a:schemeClr val="tx2">
                      <a:satMod val="155000"/>
                    </a:schemeClr>
                  </a:solidFill>
                  <a:prstDash val="solid"/>
                </a:ln>
                <a:solidFill>
                  <a:schemeClr val="tx2">
                    <a:lumMod val="50000"/>
                  </a:schemeClr>
                </a:solidFill>
                <a:effectLst>
                  <a:outerShdw blurRad="41275" dist="20320" dir="1800000" algn="tl" rotWithShape="0">
                    <a:srgbClr val="000000">
                      <a:alpha val="40000"/>
                    </a:srgbClr>
                  </a:outerShdw>
                </a:effectLst>
              </a:rPr>
              <a:t>Помощник школьника-управляющего</a:t>
            </a:r>
            <a:endParaRPr lang="ru-RU" b="1" dirty="0">
              <a:ln w="12700">
                <a:solidFill>
                  <a:schemeClr val="tx2">
                    <a:satMod val="155000"/>
                  </a:schemeClr>
                </a:solidFill>
                <a:prstDash val="solid"/>
              </a:ln>
              <a:solidFill>
                <a:schemeClr val="tx2">
                  <a:lumMod val="50000"/>
                </a:schemeClr>
              </a:solidFill>
              <a:effectLst>
                <a:outerShdw blurRad="41275" dist="20320" dir="1800000" algn="tl" rotWithShape="0">
                  <a:srgbClr val="000000">
                    <a:alpha val="40000"/>
                  </a:srgbClr>
                </a:outerShdw>
              </a:effectLst>
            </a:endParaRPr>
          </a:p>
        </p:txBody>
      </p:sp>
      <p:sp>
        <p:nvSpPr>
          <p:cNvPr id="7" name="Овал 6"/>
          <p:cNvSpPr/>
          <p:nvPr/>
        </p:nvSpPr>
        <p:spPr>
          <a:xfrm>
            <a:off x="107504" y="4986721"/>
            <a:ext cx="792088" cy="7328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 </a:t>
            </a: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кл</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ru-RU" dirty="0"/>
          </a:p>
        </p:txBody>
      </p:sp>
      <p:sp>
        <p:nvSpPr>
          <p:cNvPr id="9" name="Овал 8"/>
          <p:cNvSpPr/>
          <p:nvPr/>
        </p:nvSpPr>
        <p:spPr>
          <a:xfrm>
            <a:off x="1007372" y="4939340"/>
            <a:ext cx="756316" cy="7700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a:t>
            </a: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кл</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Овал 9"/>
          <p:cNvSpPr/>
          <p:nvPr/>
        </p:nvSpPr>
        <p:spPr>
          <a:xfrm>
            <a:off x="1889702" y="4964109"/>
            <a:ext cx="756084" cy="7453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 </a:t>
            </a: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кл</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Овал 10"/>
          <p:cNvSpPr/>
          <p:nvPr/>
        </p:nvSpPr>
        <p:spPr>
          <a:xfrm>
            <a:off x="2825680" y="4965666"/>
            <a:ext cx="792088" cy="7453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 </a:t>
            </a: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кл</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ru-RU" dirty="0"/>
          </a:p>
        </p:txBody>
      </p:sp>
      <p:sp>
        <p:nvSpPr>
          <p:cNvPr id="12" name="Овал 11"/>
          <p:cNvSpPr/>
          <p:nvPr/>
        </p:nvSpPr>
        <p:spPr>
          <a:xfrm>
            <a:off x="3707904" y="4998738"/>
            <a:ext cx="792088"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 </a:t>
            </a: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кл</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Овал 12"/>
          <p:cNvSpPr/>
          <p:nvPr/>
        </p:nvSpPr>
        <p:spPr>
          <a:xfrm>
            <a:off x="4644008" y="4998738"/>
            <a:ext cx="792088"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 </a:t>
            </a: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кл</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Овал 13"/>
          <p:cNvSpPr/>
          <p:nvPr/>
        </p:nvSpPr>
        <p:spPr>
          <a:xfrm>
            <a:off x="5580112" y="4998738"/>
            <a:ext cx="792088"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7 </a:t>
            </a: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кл</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Овал 14"/>
          <p:cNvSpPr/>
          <p:nvPr/>
        </p:nvSpPr>
        <p:spPr>
          <a:xfrm>
            <a:off x="6516216" y="4964109"/>
            <a:ext cx="792088" cy="826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8 </a:t>
            </a: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кл</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6" name="Овал 15"/>
          <p:cNvSpPr/>
          <p:nvPr/>
        </p:nvSpPr>
        <p:spPr>
          <a:xfrm>
            <a:off x="7416316" y="4998738"/>
            <a:ext cx="792088" cy="799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9 </a:t>
            </a: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кл</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ru-RU" dirty="0"/>
          </a:p>
        </p:txBody>
      </p:sp>
      <p:cxnSp>
        <p:nvCxnSpPr>
          <p:cNvPr id="20" name="Прямая со стрелкой 19"/>
          <p:cNvCxnSpPr>
            <a:stCxn id="4" idx="2"/>
          </p:cNvCxnSpPr>
          <p:nvPr/>
        </p:nvCxnSpPr>
        <p:spPr>
          <a:xfrm flipH="1">
            <a:off x="2645786" y="2342817"/>
            <a:ext cx="549244" cy="5821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4" idx="6"/>
          </p:cNvCxnSpPr>
          <p:nvPr/>
        </p:nvCxnSpPr>
        <p:spPr>
          <a:xfrm>
            <a:off x="5580112" y="2342817"/>
            <a:ext cx="648072" cy="6541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stCxn id="7" idx="0"/>
            <a:endCxn id="5" idx="4"/>
          </p:cNvCxnSpPr>
          <p:nvPr/>
        </p:nvCxnSpPr>
        <p:spPr>
          <a:xfrm flipV="1">
            <a:off x="503548" y="3969060"/>
            <a:ext cx="1872208" cy="10176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a:stCxn id="5" idx="4"/>
            <a:endCxn id="9" idx="0"/>
          </p:cNvCxnSpPr>
          <p:nvPr/>
        </p:nvCxnSpPr>
        <p:spPr>
          <a:xfrm flipH="1">
            <a:off x="1385530" y="3969060"/>
            <a:ext cx="990226" cy="9702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a:stCxn id="5" idx="4"/>
          </p:cNvCxnSpPr>
          <p:nvPr/>
        </p:nvCxnSpPr>
        <p:spPr>
          <a:xfrm flipH="1">
            <a:off x="2267744" y="3969060"/>
            <a:ext cx="108012" cy="9702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20" name="Прямая со стрелкой 5119"/>
          <p:cNvCxnSpPr>
            <a:stCxn id="5" idx="4"/>
            <a:endCxn id="11" idx="0"/>
          </p:cNvCxnSpPr>
          <p:nvPr/>
        </p:nvCxnSpPr>
        <p:spPr>
          <a:xfrm>
            <a:off x="2375756" y="3969060"/>
            <a:ext cx="845968" cy="9966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34" name="Прямая со стрелкой 5133"/>
          <p:cNvCxnSpPr>
            <a:stCxn id="5" idx="4"/>
            <a:endCxn id="12" idx="0"/>
          </p:cNvCxnSpPr>
          <p:nvPr/>
        </p:nvCxnSpPr>
        <p:spPr>
          <a:xfrm>
            <a:off x="2375756" y="3969060"/>
            <a:ext cx="1728192" cy="10296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36" name="Прямая со стрелкой 5135"/>
          <p:cNvCxnSpPr/>
          <p:nvPr/>
        </p:nvCxnSpPr>
        <p:spPr>
          <a:xfrm flipH="1">
            <a:off x="5040051" y="4132065"/>
            <a:ext cx="1398217" cy="8327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38" name="Прямая со стрелкой 5137"/>
          <p:cNvCxnSpPr>
            <a:endCxn id="14" idx="0"/>
          </p:cNvCxnSpPr>
          <p:nvPr/>
        </p:nvCxnSpPr>
        <p:spPr>
          <a:xfrm flipH="1">
            <a:off x="5976156" y="4132065"/>
            <a:ext cx="462112" cy="8666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40" name="Прямая со стрелкой 5139"/>
          <p:cNvCxnSpPr>
            <a:endCxn id="15" idx="0"/>
          </p:cNvCxnSpPr>
          <p:nvPr/>
        </p:nvCxnSpPr>
        <p:spPr>
          <a:xfrm>
            <a:off x="6438268" y="4132065"/>
            <a:ext cx="473992" cy="8320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42" name="Прямая со стрелкой 5141"/>
          <p:cNvCxnSpPr>
            <a:endCxn id="16" idx="0"/>
          </p:cNvCxnSpPr>
          <p:nvPr/>
        </p:nvCxnSpPr>
        <p:spPr>
          <a:xfrm>
            <a:off x="6438268" y="4132065"/>
            <a:ext cx="1374092" cy="8666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146"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7324" y="3022402"/>
            <a:ext cx="2401887"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2654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a:t>Школьник в управляющем совете: задачи и </a:t>
            </a:r>
            <a:r>
              <a:rPr lang="ru-RU" sz="3600" dirty="0" smtClean="0"/>
              <a:t>возможности</a:t>
            </a:r>
            <a:endParaRPr lang="ru-RU" sz="3600" dirty="0"/>
          </a:p>
        </p:txBody>
      </p:sp>
      <p:sp>
        <p:nvSpPr>
          <p:cNvPr id="3" name="Объект 2"/>
          <p:cNvSpPr>
            <a:spLocks noGrp="1"/>
          </p:cNvSpPr>
          <p:nvPr>
            <p:ph idx="1"/>
          </p:nvPr>
        </p:nvSpPr>
        <p:spPr/>
        <p:txBody>
          <a:bodyPr>
            <a:normAutofit/>
          </a:bodyPr>
          <a:lstStyle/>
          <a:p>
            <a:r>
              <a:rPr lang="ru-RU" u="sng" dirty="0" smtClean="0"/>
              <a:t>основная </a:t>
            </a:r>
            <a:r>
              <a:rPr lang="ru-RU" u="sng" dirty="0"/>
              <a:t>задача школьника - управляющего </a:t>
            </a:r>
            <a:r>
              <a:rPr lang="ru-RU" dirty="0"/>
              <a:t>в управляющем совете – представлять позицию ученического сообщества, оценивать с этой позиции преимущества и недостатки </a:t>
            </a:r>
            <a:r>
              <a:rPr lang="ru-RU" dirty="0" smtClean="0"/>
              <a:t>решений, </a:t>
            </a:r>
            <a:r>
              <a:rPr lang="ru-RU" dirty="0"/>
              <a:t>прогнозировать трудности их </a:t>
            </a:r>
            <a:r>
              <a:rPr lang="ru-RU" dirty="0" smtClean="0"/>
              <a:t>реализации</a:t>
            </a:r>
          </a:p>
          <a:p>
            <a:r>
              <a:rPr lang="ru-RU" dirty="0" smtClean="0"/>
              <a:t>формулировать </a:t>
            </a:r>
            <a:r>
              <a:rPr lang="ru-RU" dirty="0"/>
              <a:t>и </a:t>
            </a:r>
            <a:r>
              <a:rPr lang="ru-RU" dirty="0" smtClean="0"/>
              <a:t>отстаивать интересы </a:t>
            </a:r>
            <a:r>
              <a:rPr lang="ru-RU" dirty="0"/>
              <a:t>(</a:t>
            </a:r>
            <a:r>
              <a:rPr lang="ru-RU" dirty="0" smtClean="0"/>
              <a:t>свои </a:t>
            </a:r>
            <a:r>
              <a:rPr lang="ru-RU" dirty="0"/>
              <a:t>и сообщества); </a:t>
            </a:r>
            <a:endParaRPr lang="ru-RU" dirty="0" smtClean="0"/>
          </a:p>
          <a:p>
            <a:r>
              <a:rPr lang="ru-RU" dirty="0" smtClean="0"/>
              <a:t>публичные </a:t>
            </a:r>
            <a:r>
              <a:rPr lang="ru-RU" dirty="0"/>
              <a:t>выступления и презентации</a:t>
            </a:r>
            <a:r>
              <a:rPr lang="ru-RU" dirty="0" smtClean="0"/>
              <a:t>;</a:t>
            </a:r>
          </a:p>
          <a:p>
            <a:r>
              <a:rPr lang="ru-RU" dirty="0" smtClean="0"/>
              <a:t> участвовать </a:t>
            </a:r>
            <a:r>
              <a:rPr lang="ru-RU" dirty="0"/>
              <a:t>в дискуссии; </a:t>
            </a:r>
            <a:endParaRPr lang="ru-RU" dirty="0" smtClean="0"/>
          </a:p>
          <a:p>
            <a:endParaRPr lang="ru-RU" dirty="0"/>
          </a:p>
        </p:txBody>
      </p:sp>
      <p:pic>
        <p:nvPicPr>
          <p:cNvPr id="2050" name="Picture 2" descr="C:\Users\Admin\Desktop\апапап\IMG_46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4725144"/>
            <a:ext cx="2304790" cy="172859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Eko_2019_11_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5158202"/>
            <a:ext cx="2159224" cy="1295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371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smtClean="0"/>
              <a:t>Сфера деятельности учеников в управляющем совете школы: </a:t>
            </a:r>
            <a:endParaRPr lang="ru-RU" sz="3600" dirty="0"/>
          </a:p>
        </p:txBody>
      </p:sp>
      <p:sp>
        <p:nvSpPr>
          <p:cNvPr id="3" name="Объект 2"/>
          <p:cNvSpPr>
            <a:spLocks noGrp="1"/>
          </p:cNvSpPr>
          <p:nvPr>
            <p:ph idx="1"/>
          </p:nvPr>
        </p:nvSpPr>
        <p:spPr/>
        <p:txBody>
          <a:bodyPr/>
          <a:lstStyle/>
          <a:p>
            <a:r>
              <a:rPr lang="ru-RU" dirty="0"/>
              <a:t>Составления плана мероприятий на учебный </a:t>
            </a:r>
            <a:r>
              <a:rPr lang="ru-RU" dirty="0" smtClean="0"/>
              <a:t>год</a:t>
            </a:r>
          </a:p>
          <a:p>
            <a:r>
              <a:rPr lang="ru-RU" dirty="0"/>
              <a:t>Организация и проведение школьных </a:t>
            </a:r>
            <a:r>
              <a:rPr lang="ru-RU" dirty="0" smtClean="0"/>
              <a:t>праздников</a:t>
            </a:r>
          </a:p>
          <a:p>
            <a:r>
              <a:rPr lang="ru-RU" dirty="0"/>
              <a:t>Оформление и украшение школы к </a:t>
            </a:r>
            <a:r>
              <a:rPr lang="ru-RU" dirty="0" smtClean="0"/>
              <a:t>праздникам</a:t>
            </a:r>
          </a:p>
          <a:p>
            <a:r>
              <a:rPr lang="ru-RU" dirty="0" smtClean="0"/>
              <a:t>Оформление школьных стендов</a:t>
            </a:r>
          </a:p>
        </p:txBody>
      </p:sp>
      <p:pic>
        <p:nvPicPr>
          <p:cNvPr id="3076" name="Picture 4" descr="C:\Users\Admin\Desktop\important-agile-project-management-event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645024"/>
            <a:ext cx="4012815" cy="259228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3645024"/>
            <a:ext cx="3475429" cy="2606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7605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Школьные праздники, </a:t>
            </a:r>
            <a:r>
              <a:rPr lang="ru-RU" dirty="0"/>
              <a:t>проводимые советом школы</a:t>
            </a:r>
          </a:p>
        </p:txBody>
      </p:sp>
      <p:sp>
        <p:nvSpPr>
          <p:cNvPr id="3" name="Объект 2"/>
          <p:cNvSpPr>
            <a:spLocks noGrp="1"/>
          </p:cNvSpPr>
          <p:nvPr>
            <p:ph idx="1"/>
          </p:nvPr>
        </p:nvSpPr>
        <p:spPr/>
        <p:txBody>
          <a:bodyPr/>
          <a:lstStyle/>
          <a:p>
            <a:r>
              <a:rPr lang="ru-RU" dirty="0"/>
              <a:t>Первый звонок </a:t>
            </a:r>
            <a:endParaRPr lang="ru-RU" dirty="0" smtClean="0"/>
          </a:p>
          <a:p>
            <a:r>
              <a:rPr lang="ru-RU" dirty="0" smtClean="0"/>
              <a:t>День </a:t>
            </a:r>
            <a:r>
              <a:rPr lang="ru-RU" dirty="0"/>
              <a:t>самоуправления </a:t>
            </a:r>
          </a:p>
          <a:p>
            <a:r>
              <a:rPr lang="ru-RU" dirty="0" smtClean="0"/>
              <a:t>Новый </a:t>
            </a:r>
            <a:r>
              <a:rPr lang="ru-RU" dirty="0"/>
              <a:t>год </a:t>
            </a:r>
          </a:p>
          <a:p>
            <a:r>
              <a:rPr lang="ru-RU" dirty="0" smtClean="0"/>
              <a:t>Масленица </a:t>
            </a:r>
          </a:p>
          <a:p>
            <a:r>
              <a:rPr lang="ru-RU" dirty="0" smtClean="0"/>
              <a:t>День защитника отечества</a:t>
            </a:r>
          </a:p>
          <a:p>
            <a:r>
              <a:rPr lang="ru-RU" dirty="0" smtClean="0"/>
              <a:t>Международный женский день</a:t>
            </a:r>
          </a:p>
          <a:p>
            <a:r>
              <a:rPr lang="ru-RU" dirty="0"/>
              <a:t>День </a:t>
            </a:r>
            <a:r>
              <a:rPr lang="ru-RU" dirty="0" err="1" smtClean="0"/>
              <a:t>св.Валентина</a:t>
            </a:r>
            <a:endParaRPr lang="ru-RU" dirty="0" smtClean="0"/>
          </a:p>
          <a:p>
            <a:endParaRPr lang="ru-RU" dirty="0"/>
          </a:p>
          <a:p>
            <a:endParaRPr lang="ru-RU" dirty="0"/>
          </a:p>
        </p:txBody>
      </p:sp>
      <p:pic>
        <p:nvPicPr>
          <p:cNvPr id="4" name="Picture 2" descr="C:\Users\Admin\Desktop\апапап\IMG_34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941168"/>
            <a:ext cx="2088232" cy="15661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Admin\Desktop\апапап\IMG_31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148030" y="2204898"/>
            <a:ext cx="2880587" cy="216044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90024" y="19126744"/>
            <a:ext cx="2640826" cy="1980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42152" y="19900830"/>
            <a:ext cx="28251671" cy="21188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8184" y="36048624"/>
            <a:ext cx="6984776" cy="7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4248" y="39072960"/>
            <a:ext cx="6984776" cy="7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5816" y="4722041"/>
            <a:ext cx="2280468" cy="1620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8616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Эффективная работа</a:t>
            </a:r>
            <a:endParaRPr lang="ru-RU" dirty="0"/>
          </a:p>
        </p:txBody>
      </p:sp>
      <p:sp>
        <p:nvSpPr>
          <p:cNvPr id="3" name="Объект 2"/>
          <p:cNvSpPr>
            <a:spLocks noGrp="1"/>
          </p:cNvSpPr>
          <p:nvPr>
            <p:ph idx="1"/>
          </p:nvPr>
        </p:nvSpPr>
        <p:spPr/>
        <p:txBody>
          <a:bodyPr>
            <a:normAutofit fontScale="92500"/>
          </a:bodyPr>
          <a:lstStyle/>
          <a:p>
            <a:r>
              <a:rPr lang="ru-RU" dirty="0" smtClean="0"/>
              <a:t>Для </a:t>
            </a:r>
            <a:r>
              <a:rPr lang="ru-RU" dirty="0"/>
              <a:t>изучения мнения ученического сообщества по значимым для </a:t>
            </a:r>
            <a:r>
              <a:rPr lang="ru-RU" dirty="0" smtClean="0"/>
              <a:t> </a:t>
            </a:r>
            <a:r>
              <a:rPr lang="ru-RU" dirty="0"/>
              <a:t>вопросам, выносимым на обсуждение в </a:t>
            </a:r>
            <a:r>
              <a:rPr lang="ru-RU" dirty="0" smtClean="0"/>
              <a:t>совете используется  </a:t>
            </a:r>
            <a:r>
              <a:rPr lang="ru-RU" dirty="0"/>
              <a:t>анкетирование. </a:t>
            </a:r>
            <a:r>
              <a:rPr lang="ru-RU" dirty="0" smtClean="0"/>
              <a:t>Педагоги оказывают </a:t>
            </a:r>
            <a:r>
              <a:rPr lang="ru-RU" dirty="0"/>
              <a:t>помощь в составлении таких </a:t>
            </a:r>
            <a:r>
              <a:rPr lang="ru-RU" dirty="0" smtClean="0"/>
              <a:t>анкет и их тиражированию. </a:t>
            </a:r>
          </a:p>
          <a:p>
            <a:r>
              <a:rPr lang="ru-RU" dirty="0"/>
              <a:t>Для обеспечения информирования учеников </a:t>
            </a:r>
            <a:r>
              <a:rPr lang="ru-RU" dirty="0" smtClean="0"/>
              <a:t>школьники-управляющие используют современные </a:t>
            </a:r>
            <a:r>
              <a:rPr lang="ru-RU" dirty="0"/>
              <a:t>и </a:t>
            </a:r>
            <a:r>
              <a:rPr lang="ru-RU" dirty="0" smtClean="0"/>
              <a:t>популярные </a:t>
            </a:r>
            <a:r>
              <a:rPr lang="ru-RU" dirty="0"/>
              <a:t>у молодежи </a:t>
            </a:r>
            <a:r>
              <a:rPr lang="ru-RU" dirty="0" smtClean="0"/>
              <a:t>интернет-технологии, </a:t>
            </a:r>
            <a:r>
              <a:rPr lang="ru-RU" dirty="0"/>
              <a:t>как сайт, блог, форум. С их помощью можно, с одной стороны, оперативно информировать сообщество, с другой стороны – получать обратную связь от заинтересованных учащихся: узнавать их мнения по актуальным вопросам, собирать предложения, организовывать дискуссию. </a:t>
            </a:r>
            <a:endParaRPr lang="ru-RU" dirty="0" smtClean="0"/>
          </a:p>
          <a:p>
            <a:r>
              <a:rPr lang="ru-RU" dirty="0"/>
              <a:t>Для более эффективной работы Управляющего совета в школе поставлен почтовый ящик, в котором учащиеся в письменном виде  оставляют свои суждения и предложения.</a:t>
            </a:r>
          </a:p>
          <a:p>
            <a:endParaRPr lang="ru-RU" dirty="0"/>
          </a:p>
          <a:p>
            <a:endParaRPr lang="ru-RU" dirty="0"/>
          </a:p>
        </p:txBody>
      </p:sp>
    </p:spTree>
    <p:extLst>
      <p:ext uri="{BB962C8B-B14F-4D97-AF65-F5344CB8AC3E}">
        <p14:creationId xmlns:p14="http://schemas.microsoft.com/office/powerpoint/2010/main" val="3058484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10000"/>
          </a:bodyPr>
          <a:lstStyle/>
          <a:p>
            <a:r>
              <a:rPr lang="ru-RU" dirty="0"/>
              <a:t>Сельская школа особенная, как правило, она является </a:t>
            </a:r>
            <a:r>
              <a:rPr lang="ru-RU" dirty="0" smtClean="0"/>
              <a:t>культурным </a:t>
            </a:r>
            <a:r>
              <a:rPr lang="ru-RU" dirty="0"/>
              <a:t>центром на селе, и социальным учреждением, занимающимся проблемами детей, их родителей, молодежи, и «кузницей» кадров для сельского хозяйства. Сельская школа должна быть адаптивной, т. е, способной включить в образование любого ребенка проживающего на территории села, создать условия для развития и для детей с высокими познавательными способностями и для детей с ограниченными возможностями, создать максимально благоприятные и комфортные условия для всестороннего развития каждого ребенка. Для того, чтобы достичь этих целей необходимо объединение всего сельского сообщества вокруг школы для решения образовательных задач, создание структуры управления развитием школы по вертикали и по горизонтали, включая в управление образовательного процесса всех участников сельского сообщества.</a:t>
            </a:r>
            <a:endParaRPr lang="ru-RU" dirty="0"/>
          </a:p>
        </p:txBody>
      </p:sp>
    </p:spTree>
    <p:extLst>
      <p:ext uri="{BB962C8B-B14F-4D97-AF65-F5344CB8AC3E}">
        <p14:creationId xmlns:p14="http://schemas.microsoft.com/office/powerpoint/2010/main" val="4080058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Tree>
    <p:extLst>
      <p:ext uri="{BB962C8B-B14F-4D97-AF65-F5344CB8AC3E}">
        <p14:creationId xmlns:p14="http://schemas.microsoft.com/office/powerpoint/2010/main" val="40973914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седство">
  <a:themeElements>
    <a:clrScheme name="Соседство">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седство">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246</TotalTime>
  <Words>430</Words>
  <Application>Microsoft Office PowerPoint</Application>
  <PresentationFormat>Экран (4:3)</PresentationFormat>
  <Paragraphs>38</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Соседство</vt:lpstr>
      <vt:lpstr>  Муниципальное общеобразовательное учреждение Першинская основная школа Тутаевского муниципального района Ученики в управляющем совете школы: реальная деятельность</vt:lpstr>
      <vt:lpstr>Презентация PowerPoint</vt:lpstr>
      <vt:lpstr>Работа Управляющего совета :</vt:lpstr>
      <vt:lpstr>Школьник в управляющем совете: задачи и возможности</vt:lpstr>
      <vt:lpstr>Сфера деятельности учеников в управляющем совете школы: </vt:lpstr>
      <vt:lpstr>Школьные праздники, проводимые советом школы</vt:lpstr>
      <vt:lpstr>Эффективная работа</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Ученики в управляющем совете школы: реальная деятельность</dc:title>
  <dc:creator>Admin</dc:creator>
  <cp:lastModifiedBy>Admin</cp:lastModifiedBy>
  <cp:revision>13</cp:revision>
  <dcterms:created xsi:type="dcterms:W3CDTF">2023-02-27T09:12:35Z</dcterms:created>
  <dcterms:modified xsi:type="dcterms:W3CDTF">2023-02-27T13:29:49Z</dcterms:modified>
</cp:coreProperties>
</file>