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0080625" cy="7559675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88" y="-102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08386073-E053-48E1-BD5F-A1CA0B35EC8F}" type="slidenum">
              <a:t>‹#›</a:t>
            </a:fld>
            <a:endParaRPr lang="ru-RU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4770860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x-none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63427DF6-8B0B-4833-BABE-A8C0C538F982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6234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x-none" sz="2000" b="0" i="0" u="none" strike="noStrike" kern="1200">
        <a:ln>
          <a:noFill/>
        </a:ln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x-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5BA6345-F8E1-4DEC-91A7-D8C69FBFE2A2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90765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D56F1A0-03C6-4DA8-A31C-829F50E99D35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49408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6706A71-49BB-42A6-BE17-282378F7C73D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35830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7B0D93B-8406-49E6-A157-CB5347FB605C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43653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C1AC598-9686-4095-8F08-97FA1BBE02A0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80580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8FEC35A-F449-4F8F-9A61-42E269E41BFA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25258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CB56149-E734-4971-ADE9-353C28E57DDB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38637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36AAE8B-7844-4858-8684-0352BE2F95FC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0710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77F55A1-0D1C-4CC6-A737-0EE4C7048863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11165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B7F34F7-E26D-462F-9903-47B4B3D99E8E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39353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AE6D678-60BE-48B8-8C3D-D5B746F57227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47742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x-none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554FC2EF-D2A4-47AF-AEE5-4629BA6BD511}" type="slidenum"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x-none" sz="4400" b="0" i="0" u="none" strike="noStrike" kern="1200">
          <a:ln>
            <a:noFill/>
          </a:ln>
          <a:latin typeface="Arial" pitchFamily="18"/>
          <a:cs typeface="Tahoma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x-none" sz="3200" b="0" i="0" u="none" strike="noStrike" kern="1200">
          <a:ln>
            <a:noFill/>
          </a:ln>
          <a:latin typeface="Arial" pitchFamily="18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>
                <a:latin typeface="Times New Roman" pitchFamily="18"/>
              </a:rPr>
              <a:t>Цель урока: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ru-RU">
                <a:latin typeface="Times New Roman" pitchFamily="18"/>
              </a:rPr>
              <a:t>узнать, что такое герб;</a:t>
            </a:r>
          </a:p>
          <a:p>
            <a:pPr lvl="0"/>
            <a:r>
              <a:rPr lang="ru-RU">
                <a:latin typeface="Times New Roman" pitchFamily="18"/>
              </a:rPr>
              <a:t>где и когда появились первые гербы;</a:t>
            </a:r>
          </a:p>
          <a:p>
            <a:pPr lvl="0"/>
            <a:r>
              <a:rPr lang="ru-RU">
                <a:latin typeface="Times New Roman" pitchFamily="18"/>
              </a:rPr>
              <a:t>научиться понимать, что означают цвета и фигуры на гербе;</a:t>
            </a:r>
          </a:p>
          <a:p>
            <a:pPr lvl="0"/>
            <a:r>
              <a:rPr lang="ru-RU">
                <a:latin typeface="Times New Roman" pitchFamily="18"/>
              </a:rPr>
              <a:t>узнать из каких элементов состоит герб;</a:t>
            </a:r>
          </a:p>
          <a:p>
            <a:pPr lvl="0"/>
            <a:r>
              <a:rPr lang="ru-RU">
                <a:latin typeface="Times New Roman" pitchFamily="18"/>
              </a:rPr>
              <a:t>научиться отличать этот знак от других...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580000" y="5336280"/>
            <a:ext cx="3438000" cy="1323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000" y="180000"/>
            <a:ext cx="9540000" cy="72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000" y="360000"/>
            <a:ext cx="9276479" cy="6848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80000" y="1080000"/>
            <a:ext cx="7920000" cy="50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60000" y="900000"/>
            <a:ext cx="7740000" cy="61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>
                <a:latin typeface="Times New Roman" pitchFamily="18"/>
              </a:rPr>
              <a:t>О чем мы сегодня говорили на уроке?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buNone/>
            </a:pPr>
            <a:r>
              <a:rPr lang="ru-RU">
                <a:latin typeface="Times New Roman" pitchFamily="18"/>
              </a:rPr>
              <a:t>Создадим синквейн:</a:t>
            </a:r>
          </a:p>
          <a:p>
            <a:pPr lvl="0"/>
            <a:r>
              <a:rPr lang="ru-RU">
                <a:latin typeface="Times New Roman" pitchFamily="18"/>
              </a:rPr>
              <a:t>Герб</a:t>
            </a:r>
          </a:p>
          <a:p>
            <a:pPr lvl="0"/>
            <a:r>
              <a:rPr lang="ru-RU">
                <a:latin typeface="Times New Roman" pitchFamily="18"/>
              </a:rPr>
              <a:t>2 прилагательных</a:t>
            </a:r>
          </a:p>
          <a:p>
            <a:pPr lvl="0"/>
            <a:r>
              <a:rPr lang="ru-RU">
                <a:latin typeface="Times New Roman" pitchFamily="18"/>
              </a:rPr>
              <a:t>3 глагола</a:t>
            </a:r>
          </a:p>
          <a:p>
            <a:pPr lvl="0"/>
            <a:r>
              <a:rPr lang="ru-RU">
                <a:latin typeface="Times New Roman" pitchFamily="18"/>
              </a:rPr>
              <a:t>Фраза</a:t>
            </a:r>
          </a:p>
          <a:p>
            <a:pPr lvl="0"/>
            <a:r>
              <a:rPr lang="ru-RU">
                <a:latin typeface="Times New Roman" pitchFamily="18"/>
              </a:rPr>
              <a:t>Синоним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680000" y="1440000"/>
            <a:ext cx="2520000" cy="28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300000" y="4500000"/>
            <a:ext cx="2880000" cy="21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713240" y="1768680"/>
            <a:ext cx="6652440" cy="4989240"/>
          </a:xfrm>
        </p:spPr>
      </p:pic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>
                <a:latin typeface="Times New Roman" pitchFamily="18"/>
              </a:rPr>
              <a:t>Спасибо за урок!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>
                <a:latin typeface="Times New Roman" pitchFamily="18"/>
              </a:rPr>
              <a:t>Работа с текстом № 1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468360" y="1800000"/>
            <a:ext cx="9071640" cy="498924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ru-RU">
                <a:latin typeface="Times New Roman" pitchFamily="18"/>
              </a:rPr>
              <a:t>"V" – это я уже знал;</a:t>
            </a:r>
          </a:p>
          <a:p>
            <a:pPr lvl="0"/>
            <a:r>
              <a:rPr lang="ru-RU">
                <a:latin typeface="Times New Roman" pitchFamily="18"/>
              </a:rPr>
              <a:t>"+" - новые сведения;</a:t>
            </a:r>
          </a:p>
          <a:p>
            <a:pPr lvl="0"/>
            <a:r>
              <a:rPr lang="ru-RU">
                <a:latin typeface="Times New Roman" pitchFamily="18"/>
              </a:rPr>
              <a:t>"?" - я хочу узнать это более подробно.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940000" y="3600000"/>
            <a:ext cx="3060000" cy="36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20000" y="3600000"/>
            <a:ext cx="3240000" cy="36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>
                <a:latin typeface="Times New Roman" pitchFamily="18"/>
              </a:rPr>
              <a:t>Герб – отличительный знак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/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indent="0" algn="ctr"/>
            <a:endParaRPr lang="x-none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560000" y="1800000"/>
            <a:ext cx="1904760" cy="2400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826799" y="4118040"/>
            <a:ext cx="1933200" cy="2361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40000" y="1892519"/>
            <a:ext cx="2028600" cy="2247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>
                <a:latin typeface="Times New Roman" pitchFamily="18"/>
              </a:rPr>
              <a:t>Работа с текстом № 2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>
            <a:sp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marL="0" lvl="0" indent="0"/>
            <a:r>
              <a:rPr lang="ru-RU">
                <a:latin typeface="Times New Roman" pitchFamily="18"/>
              </a:rPr>
              <a:t>Знак и символ взаимосвязаны, и, значит, герб "указывает на значимость, ценность, как отдельного человека (индивидуальные символы), так и для малых и больших групп людей, народов, государства, человечества в целом";</a:t>
            </a:r>
          </a:p>
          <a:p>
            <a:pPr marL="0" lvl="0" indent="0"/>
            <a:r>
              <a:rPr lang="ru-RU">
                <a:latin typeface="Times New Roman" pitchFamily="18"/>
              </a:rPr>
              <a:t>Герб – более широкое понятие, которое включает в себя значения знака и символа.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 txBox="1">
            <a:spLocks noGrp="1"/>
          </p:cNvSpPr>
          <p:nvPr>
            <p:ph type="subTitle" idx="4294967295"/>
          </p:nvPr>
        </p:nvSpPr>
        <p:spPr>
          <a:xfrm>
            <a:off x="503999" y="301320"/>
            <a:ext cx="9071640" cy="6456600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indent="0" algn="ctr"/>
            <a:endParaRPr lang="x-none"/>
          </a:p>
        </p:txBody>
      </p:sp>
      <p:sp>
        <p:nvSpPr>
          <p:cNvPr id="3" name="TextBox 2"/>
          <p:cNvSpPr txBox="1"/>
          <p:nvPr/>
        </p:nvSpPr>
        <p:spPr>
          <a:xfrm>
            <a:off x="540000" y="360000"/>
            <a:ext cx="9000000" cy="7144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ru-RU" sz="2400" b="1" i="0" u="none" strike="noStrike" kern="1200">
                <a:ln>
                  <a:noFill/>
                </a:ln>
                <a:latin typeface="Times New Roman" pitchFamily="18"/>
                <a:ea typeface="Andale Sans UI" pitchFamily="2"/>
                <a:cs typeface="Tahoma" pitchFamily="2"/>
              </a:rPr>
              <a:t>Глашатай</a:t>
            </a:r>
            <a:r>
              <a:rPr lang="ru-RU" sz="2400" b="0" i="0" u="none" strike="noStrike" kern="1200">
                <a:ln>
                  <a:noFill/>
                </a:ln>
                <a:latin typeface="Times New Roman" pitchFamily="18"/>
                <a:ea typeface="Andale Sans UI" pitchFamily="2"/>
                <a:cs typeface="Tahoma" pitchFamily="2"/>
              </a:rPr>
              <a:t>- в старину: лицо, объявлявшее народу официальные известия.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ru-RU" sz="2400" b="1" i="0" u="none" strike="noStrike" kern="1200">
                <a:ln>
                  <a:noFill/>
                </a:ln>
                <a:latin typeface="Times New Roman" pitchFamily="18"/>
                <a:ea typeface="Andale Sans UI" pitchFamily="2"/>
                <a:cs typeface="Tahoma" pitchFamily="2"/>
              </a:rPr>
              <a:t>Вестник</a:t>
            </a:r>
            <a:r>
              <a:rPr lang="ru-RU" sz="2400" b="0" i="0" u="none" strike="noStrike" kern="1200">
                <a:ln>
                  <a:noFill/>
                </a:ln>
                <a:latin typeface="Times New Roman" pitchFamily="18"/>
                <a:ea typeface="Andale Sans UI" pitchFamily="2"/>
                <a:cs typeface="Tahoma" pitchFamily="2"/>
              </a:rPr>
              <a:t> - тот, кто приносит какие-нибудь вести.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ru-RU" sz="2400" b="1" i="0" u="none" strike="noStrike" kern="1200">
                <a:ln>
                  <a:noFill/>
                </a:ln>
                <a:latin typeface="Times New Roman" pitchFamily="18"/>
                <a:ea typeface="Andale Sans UI" pitchFamily="2"/>
                <a:cs typeface="Tahoma" pitchFamily="2"/>
              </a:rPr>
              <a:t>Церемониймейстер</a:t>
            </a:r>
            <a:r>
              <a:rPr lang="ru-RU" sz="2400" b="0" i="0" u="none" strike="noStrike" kern="1200">
                <a:ln>
                  <a:noFill/>
                </a:ln>
                <a:latin typeface="Times New Roman" pitchFamily="18"/>
                <a:ea typeface="Andale Sans UI" pitchFamily="2"/>
                <a:cs typeface="Tahoma" pitchFamily="2"/>
              </a:rPr>
              <a:t> — придворный чин, распорядитель придворных церемоний в Российской империи.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ru-RU" sz="2400" b="1" i="0" u="none" strike="noStrike" kern="1200">
                <a:ln>
                  <a:noFill/>
                </a:ln>
                <a:latin typeface="Times New Roman" pitchFamily="18"/>
                <a:ea typeface="Andale Sans UI" pitchFamily="2"/>
                <a:cs typeface="Tahoma" pitchFamily="2"/>
              </a:rPr>
              <a:t>Геральди́ческие фигу́ры</a:t>
            </a:r>
            <a:r>
              <a:rPr lang="ru-RU" sz="2400" b="0" i="0" u="none" strike="noStrike" kern="1200">
                <a:ln>
                  <a:noFill/>
                </a:ln>
                <a:latin typeface="Times New Roman" pitchFamily="18"/>
                <a:ea typeface="Andale Sans UI" pitchFamily="2"/>
                <a:cs typeface="Tahoma" pitchFamily="2"/>
              </a:rPr>
              <a:t>— основополагающие гербовые фигуры. Разделяются на почётные и простые.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ru-RU" sz="2400" b="0" i="0" u="none" strike="noStrike" kern="1200">
                <a:ln>
                  <a:noFill/>
                </a:ln>
                <a:latin typeface="Times New Roman" pitchFamily="18"/>
                <a:ea typeface="Andale Sans UI" pitchFamily="2"/>
                <a:cs typeface="Tahoma" pitchFamily="2"/>
              </a:rPr>
              <a:t>К почётным геральдическим фигурам относятся: глава, столб, пояс, перевязь, крест, стропило, кайма, оконечность, костыль и вольная четверть.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ru-RU" sz="2400" b="0" i="0" u="none" strike="noStrike" kern="1200">
                <a:ln>
                  <a:noFill/>
                </a:ln>
                <a:latin typeface="Times New Roman" pitchFamily="18"/>
                <a:ea typeface="Andale Sans UI" pitchFamily="2"/>
                <a:cs typeface="Tahoma" pitchFamily="2"/>
              </a:rPr>
              <a:t>Почётная геральдическая фигура, как правило, занимает третью часть площади щита. В описании герба данная фигура провозглашается первой, непосредственно после упоминания щита.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ru-RU" sz="2400" b="1" i="0" u="none" strike="noStrike" kern="1200">
                <a:ln>
                  <a:noFill/>
                </a:ln>
                <a:latin typeface="Times New Roman" pitchFamily="18"/>
                <a:ea typeface="Andale Sans UI" pitchFamily="2"/>
                <a:cs typeface="Tahoma" pitchFamily="2"/>
              </a:rPr>
              <a:t>Негеральдические фигуры</a:t>
            </a:r>
            <a:r>
              <a:rPr lang="ru-RU" sz="2400" b="0" i="0" u="none" strike="noStrike" kern="1200">
                <a:ln>
                  <a:noFill/>
                </a:ln>
                <a:latin typeface="Times New Roman" pitchFamily="18"/>
                <a:ea typeface="Andale Sans UI" pitchFamily="2"/>
                <a:cs typeface="Tahoma" pitchFamily="2"/>
              </a:rPr>
              <a:t> — изображение человека, животных, растений, кораблей, построек, предметов быта, оружия, а также фантастических животных ( дракон, единорог, гриф и т. п.)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endParaRPr lang="ru-RU" sz="10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20000" y="180000"/>
            <a:ext cx="6840000" cy="32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620000" y="3420000"/>
            <a:ext cx="6840000" cy="39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80000" y="720000"/>
            <a:ext cx="7740000" cy="48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0000" y="180000"/>
            <a:ext cx="9720000" cy="72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000" y="360000"/>
            <a:ext cx="9360000" cy="68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288</Words>
  <Application>Microsoft Office PowerPoint</Application>
  <PresentationFormat>Экран (4:3)</PresentationFormat>
  <Paragraphs>29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Default</vt:lpstr>
      <vt:lpstr>Цель урока:</vt:lpstr>
      <vt:lpstr>Работа с текстом № 1</vt:lpstr>
      <vt:lpstr>Герб – отличительный знак</vt:lpstr>
      <vt:lpstr>Работа с текстом № 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 чем мы сегодня говорили на уроке?</vt:lpstr>
      <vt:lpstr>Спасибо за урок!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Цель урока:</dc:title>
  <dc:creator>Учитель</dc:creator>
  <cp:lastModifiedBy>Учитель</cp:lastModifiedBy>
  <cp:revision>9</cp:revision>
  <dcterms:created xsi:type="dcterms:W3CDTF">2009-04-16T11:32:32Z</dcterms:created>
  <dcterms:modified xsi:type="dcterms:W3CDTF">2024-02-09T07:28:53Z</dcterms:modified>
</cp:coreProperties>
</file>